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36" d="100"/>
          <a:sy n="36" d="100"/>
        </p:scale>
        <p:origin x="4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Química: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3ro Medio</a:t>
            </a:r>
          </a:p>
        </p:txBody>
      </p:sp>
    </p:spTree>
    <p:extLst>
      <p:ext uri="{BB962C8B-B14F-4D97-AF65-F5344CB8AC3E}">
        <p14:creationId xmlns:p14="http://schemas.microsoft.com/office/powerpoint/2010/main" val="249156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089" y="1230898"/>
            <a:ext cx="1149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LTStd-Bold"/>
              </a:rPr>
              <a:t>Reacciones</a:t>
            </a:r>
            <a:r>
              <a:rPr lang="en-US" b="1" dirty="0">
                <a:latin typeface="TimesLTStd-Bold"/>
              </a:rPr>
              <a:t> de </a:t>
            </a:r>
            <a:r>
              <a:rPr lang="en-US" b="1" dirty="0" err="1" smtClean="0">
                <a:latin typeface="TimesLTStd-Bold"/>
              </a:rPr>
              <a:t>desplazamiento</a:t>
            </a:r>
            <a:endParaRPr lang="en-US" b="1" dirty="0" smtClean="0">
              <a:latin typeface="TimesLTStd-Bold"/>
            </a:endParaRPr>
          </a:p>
          <a:p>
            <a:endParaRPr lang="en-US" b="1" dirty="0">
              <a:latin typeface="TimesLTStd-Bold"/>
            </a:endParaRPr>
          </a:p>
          <a:p>
            <a:r>
              <a:rPr lang="es-ES" dirty="0">
                <a:latin typeface="TimesLTStd-Roman"/>
              </a:rPr>
              <a:t>En una </a:t>
            </a:r>
            <a:r>
              <a:rPr lang="es-ES" b="1" i="1" dirty="0">
                <a:latin typeface="TimesLTStd-BoldItalic"/>
              </a:rPr>
              <a:t>reacción de </a:t>
            </a:r>
            <a:r>
              <a:rPr lang="es-ES" b="1" i="1" dirty="0" smtClean="0">
                <a:latin typeface="TimesLTStd-BoldItalic"/>
              </a:rPr>
              <a:t>desplazamiento</a:t>
            </a:r>
            <a:r>
              <a:rPr lang="es-ES" dirty="0" smtClean="0">
                <a:latin typeface="TimesLTStd-Roman"/>
              </a:rPr>
              <a:t>, </a:t>
            </a:r>
            <a:r>
              <a:rPr lang="es-ES" i="1" dirty="0">
                <a:latin typeface="TimesLTStd-Italic"/>
              </a:rPr>
              <a:t>un ion (o </a:t>
            </a:r>
            <a:r>
              <a:rPr lang="es-ES" i="1" dirty="0" smtClean="0">
                <a:latin typeface="TimesLTStd-Italic"/>
              </a:rPr>
              <a:t>átomo</a:t>
            </a:r>
            <a:r>
              <a:rPr lang="es-ES" i="1" dirty="0">
                <a:latin typeface="TimesLTStd-Italic"/>
              </a:rPr>
              <a:t>) de un compuesto se reemplaza </a:t>
            </a:r>
            <a:r>
              <a:rPr lang="es-ES" i="1" dirty="0" smtClean="0">
                <a:latin typeface="TimesLTStd-Italic"/>
              </a:rPr>
              <a:t>por un </a:t>
            </a:r>
            <a:r>
              <a:rPr lang="es-ES" i="1" dirty="0">
                <a:latin typeface="TimesLTStd-Italic"/>
              </a:rPr>
              <a:t>ion (o </a:t>
            </a:r>
            <a:r>
              <a:rPr lang="es-ES" i="1" dirty="0" smtClean="0">
                <a:latin typeface="TimesLTStd-Italic"/>
              </a:rPr>
              <a:t>átomo) </a:t>
            </a:r>
            <a:r>
              <a:rPr lang="es-ES" i="1" dirty="0">
                <a:latin typeface="TimesLTStd-Italic"/>
              </a:rPr>
              <a:t>de otro elemento</a:t>
            </a:r>
            <a:r>
              <a:rPr lang="es-ES" dirty="0">
                <a:latin typeface="TimesLTStd-Roman"/>
              </a:rPr>
              <a:t>: la mayoría de las reacciones de desplazamiento </a:t>
            </a:r>
            <a:r>
              <a:rPr lang="es-ES" dirty="0" smtClean="0">
                <a:latin typeface="TimesLTStd-Roman"/>
              </a:rPr>
              <a:t>cae en </a:t>
            </a:r>
            <a:r>
              <a:rPr lang="es-ES" dirty="0">
                <a:latin typeface="TimesLTStd-Roman"/>
              </a:rPr>
              <a:t>una de tres </a:t>
            </a:r>
            <a:r>
              <a:rPr lang="es-ES" dirty="0" smtClean="0">
                <a:latin typeface="TimesLTStd-Roman"/>
              </a:rPr>
              <a:t>categorías: </a:t>
            </a:r>
          </a:p>
          <a:p>
            <a:r>
              <a:rPr lang="es-ES" dirty="0">
                <a:latin typeface="TimesLTStd-Roman"/>
              </a:rPr>
              <a:t>a. Desplazamiento de </a:t>
            </a:r>
            <a:r>
              <a:rPr lang="es-ES" b="1" dirty="0">
                <a:latin typeface="TimesLTStd-Roman"/>
              </a:rPr>
              <a:t>hidrógeno</a:t>
            </a:r>
            <a:r>
              <a:rPr lang="es-ES" dirty="0" smtClean="0">
                <a:latin typeface="TimesLTStd-Roman"/>
              </a:rPr>
              <a:t>. </a:t>
            </a:r>
          </a:p>
          <a:p>
            <a:r>
              <a:rPr lang="es-ES" dirty="0" smtClean="0">
                <a:latin typeface="TimesLTStd-Roman"/>
              </a:rPr>
              <a:t>b. Desplazamiento </a:t>
            </a:r>
            <a:r>
              <a:rPr lang="es-ES" dirty="0">
                <a:latin typeface="TimesLTStd-Roman"/>
              </a:rPr>
              <a:t>de </a:t>
            </a:r>
            <a:r>
              <a:rPr lang="es-ES" b="1" dirty="0" smtClean="0">
                <a:latin typeface="TimesLTStd-Roman"/>
              </a:rPr>
              <a:t>metal</a:t>
            </a:r>
            <a:r>
              <a:rPr lang="es-ES" dirty="0" smtClean="0">
                <a:latin typeface="TimesLTStd-Roman"/>
              </a:rPr>
              <a:t>. </a:t>
            </a:r>
          </a:p>
          <a:p>
            <a:r>
              <a:rPr lang="es-ES" dirty="0" smtClean="0">
                <a:latin typeface="TimesLTStd-Roman"/>
              </a:rPr>
              <a:t>c. Desplazamiento </a:t>
            </a:r>
            <a:r>
              <a:rPr lang="en-US" dirty="0" smtClean="0">
                <a:latin typeface="TimesLTStd-Roman"/>
              </a:rPr>
              <a:t>de </a:t>
            </a:r>
            <a:r>
              <a:rPr lang="en-US" b="1" dirty="0" err="1">
                <a:latin typeface="TimesLTStd-Roman"/>
              </a:rPr>
              <a:t>halógeno</a:t>
            </a:r>
            <a:r>
              <a:rPr lang="en-US" dirty="0">
                <a:latin typeface="TimesLTStd-Roman"/>
              </a:rPr>
              <a:t>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89" y="3378695"/>
            <a:ext cx="10867501" cy="130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Tipos de 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endParaRPr lang="es-ES" sz="3200" b="1" dirty="0" smtClean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</p:spTree>
    <p:extLst>
      <p:ext uri="{BB962C8B-B14F-4D97-AF65-F5344CB8AC3E}">
        <p14:creationId xmlns:p14="http://schemas.microsoft.com/office/powerpoint/2010/main" val="102413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280" y="1412855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LTStd-Bold"/>
              </a:rPr>
              <a:t>b. Desplazamiento </a:t>
            </a:r>
            <a:r>
              <a:rPr lang="es-ES" b="1" dirty="0">
                <a:latin typeface="TimesLTStd-Bold"/>
              </a:rPr>
              <a:t>de </a:t>
            </a:r>
            <a:r>
              <a:rPr lang="es-ES" b="1" dirty="0" smtClean="0">
                <a:latin typeface="TimesLTStd-Bold"/>
              </a:rPr>
              <a:t>metal. </a:t>
            </a:r>
          </a:p>
          <a:p>
            <a:r>
              <a:rPr lang="es-ES" dirty="0" smtClean="0">
                <a:latin typeface="TimesLTStd-Roman"/>
              </a:rPr>
              <a:t>Un </a:t>
            </a:r>
            <a:r>
              <a:rPr lang="es-ES" dirty="0">
                <a:latin typeface="TimesLTStd-Roman"/>
              </a:rPr>
              <a:t>metal de un </a:t>
            </a:r>
            <a:r>
              <a:rPr lang="es-ES" dirty="0" smtClean="0">
                <a:latin typeface="TimesLTStd-Roman"/>
              </a:rPr>
              <a:t>compuesto también </a:t>
            </a:r>
            <a:r>
              <a:rPr lang="es-ES" dirty="0">
                <a:latin typeface="TimesLTStd-Roman"/>
              </a:rPr>
              <a:t>puede ser </a:t>
            </a:r>
            <a:r>
              <a:rPr lang="es-ES" dirty="0" smtClean="0">
                <a:latin typeface="TimesLTStd-Roman"/>
              </a:rPr>
              <a:t>desplazado por </a:t>
            </a:r>
            <a:r>
              <a:rPr lang="es-ES" dirty="0">
                <a:latin typeface="TimesLTStd-Roman"/>
              </a:rPr>
              <a:t>otro metal en estado libre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7" y="2301240"/>
            <a:ext cx="12086420" cy="19507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Tipos de 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endParaRPr lang="es-ES" sz="3200" b="1" dirty="0" smtClean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5280" y="922496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LTStd-Bold"/>
              </a:rPr>
              <a:t>3. </a:t>
            </a:r>
            <a:r>
              <a:rPr lang="en-US" b="1" dirty="0" err="1" smtClean="0">
                <a:latin typeface="TimesLTStd-Bold"/>
              </a:rPr>
              <a:t>Reacciones</a:t>
            </a:r>
            <a:r>
              <a:rPr lang="en-US" b="1" dirty="0" smtClean="0">
                <a:latin typeface="TimesLTStd-Bold"/>
              </a:rPr>
              <a:t> </a:t>
            </a:r>
            <a:r>
              <a:rPr lang="en-US" b="1" dirty="0">
                <a:latin typeface="TimesLTStd-Bold"/>
              </a:rPr>
              <a:t>de </a:t>
            </a:r>
            <a:r>
              <a:rPr lang="en-US" b="1" dirty="0" err="1">
                <a:latin typeface="TimesLTStd-Bold"/>
              </a:rPr>
              <a:t>desplazamiento</a:t>
            </a:r>
            <a:endParaRPr lang="en-US" b="1" dirty="0">
              <a:latin typeface="TimesL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101796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3188" y="95833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LTStd-Bold"/>
              </a:rPr>
              <a:t>3. </a:t>
            </a:r>
            <a:r>
              <a:rPr lang="en-US" b="1" dirty="0" err="1">
                <a:latin typeface="TimesLTStd-Bold"/>
              </a:rPr>
              <a:t>Desplazamiento</a:t>
            </a:r>
            <a:r>
              <a:rPr lang="en-US" b="1" dirty="0">
                <a:latin typeface="TimesLTStd-Bold"/>
              </a:rPr>
              <a:t> de </a:t>
            </a:r>
            <a:r>
              <a:rPr lang="en-US" b="1" dirty="0" err="1">
                <a:latin typeface="TimesLTStd-Bold"/>
              </a:rPr>
              <a:t>halógeno</a:t>
            </a:r>
            <a:r>
              <a:rPr lang="en-US" b="1" dirty="0">
                <a:latin typeface="TimesLTStd-Bold"/>
              </a:rPr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1" y="1552507"/>
            <a:ext cx="3436771" cy="1945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41" y="3611038"/>
            <a:ext cx="10764001" cy="2912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Tipos de 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endParaRPr lang="es-ES" sz="3200" b="1" dirty="0" smtClean="0"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</p:spTree>
    <p:extLst>
      <p:ext uri="{BB962C8B-B14F-4D97-AF65-F5344CB8AC3E}">
        <p14:creationId xmlns:p14="http://schemas.microsoft.com/office/powerpoint/2010/main" val="261525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86984" y="775424"/>
            <a:ext cx="11747854" cy="4225636"/>
            <a:chOff x="210785" y="1632560"/>
            <a:chExt cx="11747854" cy="42256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r="21919"/>
            <a:stretch/>
          </p:blipFill>
          <p:spPr>
            <a:xfrm>
              <a:off x="8143214" y="1632561"/>
              <a:ext cx="3420860" cy="313666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786" y="4807448"/>
              <a:ext cx="6420205" cy="105074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l="3646" t="4789" r="3779"/>
            <a:stretch/>
          </p:blipFill>
          <p:spPr>
            <a:xfrm>
              <a:off x="6286503" y="4786310"/>
              <a:ext cx="5672136" cy="104299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785" y="1632560"/>
              <a:ext cx="7903853" cy="3178984"/>
            </a:xfrm>
            <a:prstGeom prst="rect">
              <a:avLst/>
            </a:prstGeom>
          </p:spPr>
        </p:pic>
      </p:grpSp>
      <p:sp>
        <p:nvSpPr>
          <p:cNvPr id="7" name="Rectángulo 6"/>
          <p:cNvSpPr/>
          <p:nvPr/>
        </p:nvSpPr>
        <p:spPr>
          <a:xfrm>
            <a:off x="-157162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r>
              <a:rPr lang="es-ES" sz="3200" b="1" dirty="0" smtClean="0">
                <a:latin typeface="Arial" panose="020B0604020202020204" pitchFamily="34" charset="0"/>
              </a:rPr>
              <a:t> Cotidianas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6984" y="5022198"/>
            <a:ext cx="11628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Etanol </a:t>
            </a:r>
            <a:r>
              <a:rPr lang="es-ES" sz="2800" b="1" dirty="0"/>
              <a:t>se oxida </a:t>
            </a:r>
            <a:r>
              <a:rPr lang="es-ES" sz="2800" dirty="0"/>
              <a:t>para convertirse en </a:t>
            </a:r>
            <a:r>
              <a:rPr lang="es-ES" sz="2800" b="1" dirty="0" smtClean="0"/>
              <a:t>ácido acético </a:t>
            </a:r>
            <a:r>
              <a:rPr lang="es-ES" sz="2800" dirty="0"/>
              <a:t>y </a:t>
            </a:r>
            <a:r>
              <a:rPr lang="es-ES" sz="2800" dirty="0" smtClean="0"/>
              <a:t>el </a:t>
            </a:r>
            <a:r>
              <a:rPr lang="es-ES" sz="2800" b="1" dirty="0" smtClean="0">
                <a:solidFill>
                  <a:srgbClr val="FF9900"/>
                </a:solidFill>
              </a:rPr>
              <a:t>cromo(VI) </a:t>
            </a:r>
            <a:r>
              <a:rPr lang="es-ES" sz="2800" dirty="0" smtClean="0">
                <a:solidFill>
                  <a:srgbClr val="FF9900"/>
                </a:solidFill>
              </a:rPr>
              <a:t>en el </a:t>
            </a:r>
            <a:r>
              <a:rPr lang="es-ES" sz="2800" b="1" dirty="0" smtClean="0">
                <a:solidFill>
                  <a:srgbClr val="FF9900"/>
                </a:solidFill>
              </a:rPr>
              <a:t>ion dicromato</a:t>
            </a:r>
            <a:r>
              <a:rPr lang="es-ES" sz="2800" dirty="0" smtClean="0"/>
              <a:t>, </a:t>
            </a:r>
            <a:r>
              <a:rPr lang="es-ES" sz="2800" dirty="0"/>
              <a:t>de </a:t>
            </a:r>
            <a:r>
              <a:rPr lang="es-ES" sz="2800" b="1" dirty="0">
                <a:solidFill>
                  <a:srgbClr val="FF9900"/>
                </a:solidFill>
              </a:rPr>
              <a:t>color </a:t>
            </a:r>
            <a:r>
              <a:rPr lang="es-ES" sz="2800" b="1" dirty="0" smtClean="0">
                <a:solidFill>
                  <a:srgbClr val="FF9900"/>
                </a:solidFill>
              </a:rPr>
              <a:t>amarillo </a:t>
            </a:r>
            <a:r>
              <a:rPr lang="en-US" sz="2800" b="1" dirty="0" err="1" smtClean="0">
                <a:solidFill>
                  <a:srgbClr val="FF9900"/>
                </a:solidFill>
              </a:rPr>
              <a:t>anaranjado</a:t>
            </a:r>
            <a:r>
              <a:rPr lang="en-US" sz="2800" dirty="0"/>
              <a:t>, se reduce 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ion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</a:rPr>
              <a:t>cromo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(III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en-US" sz="2800" b="1" dirty="0" smtClean="0"/>
              <a:t>, </a:t>
            </a:r>
            <a:r>
              <a:rPr lang="en-US" sz="2800" dirty="0" smtClean="0"/>
              <a:t>de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color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verde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910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1938" y="857249"/>
            <a:ext cx="11682413" cy="885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-157162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14314" y="139617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r>
              <a:rPr lang="es-ES" sz="3200" b="1" dirty="0" smtClean="0">
                <a:latin typeface="Arial" panose="020B0604020202020204" pitchFamily="34" charset="0"/>
              </a:rPr>
              <a:t> Cotidianas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1463" y="896349"/>
            <a:ext cx="3000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Fotosíntesis: </a:t>
            </a:r>
          </a:p>
          <a:p>
            <a:r>
              <a:rPr lang="es-CL" dirty="0" err="1" smtClean="0"/>
              <a:t>Redox</a:t>
            </a:r>
            <a:r>
              <a:rPr lang="es-CL" dirty="0" smtClean="0"/>
              <a:t> desde el Sol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-440" r="51273" b="42257"/>
          <a:stretch/>
        </p:blipFill>
        <p:spPr>
          <a:xfrm>
            <a:off x="4940095" y="775424"/>
            <a:ext cx="7104268" cy="60026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1782174"/>
            <a:ext cx="4725396" cy="354227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4314" y="5363550"/>
            <a:ext cx="3990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Microscopía de células vegetales y sus cloroplastos.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555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1938" y="857249"/>
            <a:ext cx="11682413" cy="885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-157162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14314" y="139617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r>
              <a:rPr lang="es-ES" sz="3200" b="1" dirty="0" smtClean="0">
                <a:latin typeface="Arial" panose="020B0604020202020204" pitchFamily="34" charset="0"/>
              </a:rPr>
              <a:t> Cotidianas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1463" y="896349"/>
            <a:ext cx="3000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Fotosíntesis: </a:t>
            </a:r>
          </a:p>
          <a:p>
            <a:r>
              <a:rPr lang="es-CL" dirty="0" err="1" smtClean="0"/>
              <a:t>Redox</a:t>
            </a:r>
            <a:r>
              <a:rPr lang="es-CL" dirty="0" smtClean="0"/>
              <a:t> desde el Sol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6175" t="46224" r="65906" b="42257"/>
          <a:stretch/>
        </p:blipFill>
        <p:spPr>
          <a:xfrm>
            <a:off x="6627797" y="806194"/>
            <a:ext cx="5407041" cy="15786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48911" r="9293" b="10755"/>
          <a:stretch/>
        </p:blipFill>
        <p:spPr>
          <a:xfrm>
            <a:off x="275477" y="1743074"/>
            <a:ext cx="1557339" cy="142875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856442" y="1752327"/>
            <a:ext cx="304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Microscopía de células vegetales y sus cloroplastos.</a:t>
            </a:r>
            <a:endParaRPr lang="en-U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932" y="2856825"/>
            <a:ext cx="3632436" cy="42624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4929" y="3171825"/>
            <a:ext cx="4261440" cy="3655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ector recto 12"/>
          <p:cNvCxnSpPr/>
          <p:nvPr/>
        </p:nvCxnSpPr>
        <p:spPr>
          <a:xfrm>
            <a:off x="1457108" y="2061872"/>
            <a:ext cx="2989917" cy="1109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18" idx="2"/>
          </p:cNvCxnSpPr>
          <p:nvPr/>
        </p:nvCxnSpPr>
        <p:spPr>
          <a:xfrm flipH="1">
            <a:off x="261939" y="2061873"/>
            <a:ext cx="880844" cy="1155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142783" y="1910500"/>
            <a:ext cx="314325" cy="302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12" y="2450473"/>
            <a:ext cx="7665883" cy="4312059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 flipV="1">
            <a:off x="3445297" y="6015038"/>
            <a:ext cx="4141366" cy="4143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1938" y="857249"/>
            <a:ext cx="11682413" cy="885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-157162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14314" y="139617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r>
              <a:rPr lang="es-ES" sz="3200" b="1" dirty="0" smtClean="0">
                <a:latin typeface="Arial" panose="020B0604020202020204" pitchFamily="34" charset="0"/>
              </a:rPr>
              <a:t> Cotidianas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4314" y="782293"/>
            <a:ext cx="3000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Fotosíntesis: </a:t>
            </a:r>
          </a:p>
          <a:p>
            <a:r>
              <a:rPr lang="es-CL" dirty="0" err="1" smtClean="0"/>
              <a:t>Redox</a:t>
            </a:r>
            <a:r>
              <a:rPr lang="es-CL" dirty="0" smtClean="0"/>
              <a:t> desde el Sol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48911" r="9293" b="10755"/>
          <a:stretch/>
        </p:blipFill>
        <p:spPr>
          <a:xfrm>
            <a:off x="275477" y="1743074"/>
            <a:ext cx="1557339" cy="142875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860619" y="3171825"/>
            <a:ext cx="19756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50" dirty="0" smtClean="0"/>
              <a:t>Microscopía de transmisión electrónica de cloroplastos y sus </a:t>
            </a:r>
            <a:r>
              <a:rPr lang="es-CL" sz="1050" dirty="0" err="1" smtClean="0"/>
              <a:t>tilacoides</a:t>
            </a:r>
            <a:endParaRPr lang="en-US" sz="105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5" r="52013" b="13752"/>
          <a:stretch/>
        </p:blipFill>
        <p:spPr>
          <a:xfrm rot="5400000">
            <a:off x="202166" y="3202021"/>
            <a:ext cx="1743074" cy="163305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24929" y="3171825"/>
            <a:ext cx="1665303" cy="1718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ector recto 12"/>
          <p:cNvCxnSpPr/>
          <p:nvPr/>
        </p:nvCxnSpPr>
        <p:spPr>
          <a:xfrm>
            <a:off x="1457108" y="2061872"/>
            <a:ext cx="433124" cy="1130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18" idx="2"/>
          </p:cNvCxnSpPr>
          <p:nvPr/>
        </p:nvCxnSpPr>
        <p:spPr>
          <a:xfrm flipH="1">
            <a:off x="251851" y="2061873"/>
            <a:ext cx="890932" cy="11309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142783" y="1910500"/>
            <a:ext cx="314325" cy="302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4" t="61459" r="2795" b="7395"/>
          <a:stretch/>
        </p:blipFill>
        <p:spPr>
          <a:xfrm>
            <a:off x="261938" y="4914900"/>
            <a:ext cx="3429000" cy="13430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88" y="842962"/>
            <a:ext cx="8042472" cy="6037215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1142783" y="5229225"/>
            <a:ext cx="314325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V="1">
            <a:off x="1240546" y="2457449"/>
            <a:ext cx="3197841" cy="2771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1342808" y="5579650"/>
            <a:ext cx="3529230" cy="2526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1813847" y="1745575"/>
            <a:ext cx="17871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/>
              <a:t>Microscopía de células vegetales y sus cloroplastos.</a:t>
            </a:r>
            <a:endParaRPr lang="en-US" sz="11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07010" y="6395219"/>
            <a:ext cx="2422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050" dirty="0" smtClean="0"/>
              <a:t>Ilustración de </a:t>
            </a:r>
            <a:r>
              <a:rPr lang="es-CL" sz="1050" dirty="0" err="1" smtClean="0"/>
              <a:t>Tilacoides</a:t>
            </a:r>
            <a:endParaRPr lang="en-US" sz="1050" dirty="0"/>
          </a:p>
        </p:txBody>
      </p:sp>
      <p:sp>
        <p:nvSpPr>
          <p:cNvPr id="37" name="Rectángulo 36"/>
          <p:cNvSpPr/>
          <p:nvPr/>
        </p:nvSpPr>
        <p:spPr>
          <a:xfrm>
            <a:off x="7446451" y="6464469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err="1" smtClean="0"/>
              <a:t>Tilacoide</a:t>
            </a:r>
            <a:endParaRPr lang="en-US" b="1" dirty="0"/>
          </a:p>
        </p:txBody>
      </p:sp>
      <p:sp>
        <p:nvSpPr>
          <p:cNvPr id="41" name="Elipse 40"/>
          <p:cNvSpPr/>
          <p:nvPr/>
        </p:nvSpPr>
        <p:spPr>
          <a:xfrm>
            <a:off x="327648" y="4366714"/>
            <a:ext cx="343865" cy="310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6"/>
          <a:srcRect l="17374" t="13740" r="19292" b="19594"/>
          <a:stretch/>
        </p:blipFill>
        <p:spPr>
          <a:xfrm>
            <a:off x="2949973" y="842962"/>
            <a:ext cx="860163" cy="905435"/>
          </a:xfrm>
          <a:prstGeom prst="ellipse">
            <a:avLst/>
          </a:prstGeom>
        </p:spPr>
      </p:pic>
      <p:sp>
        <p:nvSpPr>
          <p:cNvPr id="59" name="Flecha derecha 58"/>
          <p:cNvSpPr/>
          <p:nvPr/>
        </p:nvSpPr>
        <p:spPr>
          <a:xfrm rot="4799352">
            <a:off x="369051" y="4773633"/>
            <a:ext cx="355302" cy="190763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280898" cy="67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14313" y="5982"/>
            <a:ext cx="10872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</a:rPr>
              <a:t>Actividad </a:t>
            </a:r>
            <a:r>
              <a:rPr lang="es-ES" sz="2400" b="1" dirty="0" smtClean="0">
                <a:latin typeface="Arial" panose="020B0604020202020204" pitchFamily="34" charset="0"/>
              </a:rPr>
              <a:t>1:</a:t>
            </a:r>
          </a:p>
          <a:p>
            <a:r>
              <a:rPr lang="es-ES" sz="2400" b="1" dirty="0" smtClean="0">
                <a:latin typeface="Arial" panose="020B0604020202020204" pitchFamily="34" charset="0"/>
              </a:rPr>
              <a:t>Evidenciando </a:t>
            </a:r>
            <a:r>
              <a:rPr lang="es-ES" sz="2400" b="1" dirty="0">
                <a:latin typeface="Arial" panose="020B0604020202020204" pitchFamily="34" charset="0"/>
              </a:rPr>
              <a:t>lo que no se ve: </a:t>
            </a:r>
            <a:r>
              <a:rPr lang="es-ES" sz="2400" b="1" dirty="0" err="1">
                <a:latin typeface="Arial" panose="020B0604020202020204" pitchFamily="34" charset="0"/>
              </a:rPr>
              <a:t>redox</a:t>
            </a:r>
            <a:r>
              <a:rPr lang="es-ES" sz="2400" b="1" dirty="0">
                <a:latin typeface="Arial" panose="020B0604020202020204" pitchFamily="34" charset="0"/>
              </a:rPr>
              <a:t> a nuestro alrededor</a:t>
            </a:r>
            <a:endParaRPr lang="en-U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581026" y="1126388"/>
            <a:ext cx="10806112" cy="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Las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reacciones ácido-base </a:t>
            </a:r>
            <a:r>
              <a:rPr lang="es-ES" dirty="0">
                <a:latin typeface="+mj-lt"/>
              </a:rPr>
              <a:t>se caracterizan por un proceso de transferencia </a:t>
            </a:r>
            <a:r>
              <a:rPr lang="es-ES" dirty="0" smtClean="0">
                <a:latin typeface="+mj-lt"/>
              </a:rPr>
              <a:t>de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protones (H</a:t>
            </a:r>
            <a:r>
              <a:rPr lang="es-ES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), </a:t>
            </a:r>
            <a:r>
              <a:rPr lang="es-ES" dirty="0">
                <a:latin typeface="+mj-lt"/>
              </a:rPr>
              <a:t>las </a:t>
            </a:r>
            <a:r>
              <a:rPr lang="es-ES" b="1" i="1" dirty="0">
                <a:latin typeface="+mj-lt"/>
              </a:rPr>
              <a:t>reacciones de </a:t>
            </a:r>
            <a:r>
              <a:rPr lang="es-ES" b="1" i="1" dirty="0" smtClean="0">
                <a:latin typeface="+mj-lt"/>
              </a:rPr>
              <a:t>oxidación-reducción</a:t>
            </a:r>
            <a:r>
              <a:rPr lang="es-ES" dirty="0" smtClean="0">
                <a:latin typeface="+mj-lt"/>
              </a:rPr>
              <a:t>, </a:t>
            </a:r>
            <a:r>
              <a:rPr lang="es-ES" dirty="0">
                <a:latin typeface="+mj-lt"/>
              </a:rPr>
              <a:t>o </a:t>
            </a:r>
            <a:r>
              <a:rPr lang="es-ES" b="1" i="1" dirty="0">
                <a:latin typeface="+mj-lt"/>
              </a:rPr>
              <a:t>reacciones </a:t>
            </a:r>
            <a:r>
              <a:rPr lang="es-ES" b="1" i="1" dirty="0" err="1">
                <a:latin typeface="+mj-lt"/>
              </a:rPr>
              <a:t>redox</a:t>
            </a:r>
            <a:r>
              <a:rPr lang="es-ES" b="1" i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, se consideran </a:t>
            </a:r>
            <a:r>
              <a:rPr lang="es-ES" dirty="0" smtClean="0">
                <a:latin typeface="+mj-lt"/>
              </a:rPr>
              <a:t>como </a:t>
            </a:r>
            <a:r>
              <a:rPr lang="es-ES" i="1" dirty="0" smtClean="0">
                <a:latin typeface="+mj-lt"/>
              </a:rPr>
              <a:t>reacciones </a:t>
            </a:r>
            <a:r>
              <a:rPr lang="es-ES" i="1" dirty="0">
                <a:latin typeface="+mj-lt"/>
              </a:rPr>
              <a:t>de </a:t>
            </a:r>
            <a:r>
              <a:rPr lang="es-ES" b="1" i="1" dirty="0">
                <a:latin typeface="+mj-lt"/>
              </a:rPr>
              <a:t>transferencia de electrones </a:t>
            </a:r>
            <a:r>
              <a:rPr lang="es-ES" dirty="0">
                <a:latin typeface="TimesLTStd-Roman"/>
              </a:rPr>
              <a:t>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504501"/>
            <a:ext cx="6457949" cy="38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14313" y="5982"/>
            <a:ext cx="10872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</a:rPr>
              <a:t>Actividad </a:t>
            </a:r>
            <a:r>
              <a:rPr lang="es-ES" sz="2400" b="1" dirty="0" smtClean="0">
                <a:latin typeface="Arial" panose="020B0604020202020204" pitchFamily="34" charset="0"/>
              </a:rPr>
              <a:t>1:</a:t>
            </a:r>
          </a:p>
          <a:p>
            <a:r>
              <a:rPr lang="es-ES" sz="2400" b="1" dirty="0" smtClean="0">
                <a:latin typeface="Arial" panose="020B0604020202020204" pitchFamily="34" charset="0"/>
              </a:rPr>
              <a:t>Evidenciando </a:t>
            </a:r>
            <a:r>
              <a:rPr lang="es-ES" sz="2400" b="1" dirty="0">
                <a:latin typeface="Arial" panose="020B0604020202020204" pitchFamily="34" charset="0"/>
              </a:rPr>
              <a:t>lo que no se ve: </a:t>
            </a:r>
            <a:r>
              <a:rPr lang="es-ES" sz="2400" b="1" dirty="0" err="1">
                <a:latin typeface="Arial" panose="020B0604020202020204" pitchFamily="34" charset="0"/>
              </a:rPr>
              <a:t>redox</a:t>
            </a:r>
            <a:r>
              <a:rPr lang="es-ES" sz="2400" b="1" dirty="0">
                <a:latin typeface="Arial" panose="020B0604020202020204" pitchFamily="34" charset="0"/>
              </a:rPr>
              <a:t> a nuestro alrededor</a:t>
            </a:r>
            <a:endParaRPr lang="en-U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581026" y="1126388"/>
            <a:ext cx="10806112" cy="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Las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reacciones ácido-base </a:t>
            </a:r>
            <a:r>
              <a:rPr lang="es-ES" dirty="0">
                <a:latin typeface="+mj-lt"/>
              </a:rPr>
              <a:t>se caracterizan por un proceso de transferencia </a:t>
            </a:r>
            <a:r>
              <a:rPr lang="es-ES" dirty="0" smtClean="0">
                <a:latin typeface="+mj-lt"/>
              </a:rPr>
              <a:t>de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protones (H</a:t>
            </a:r>
            <a:r>
              <a:rPr lang="es-ES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), </a:t>
            </a:r>
            <a:r>
              <a:rPr lang="es-ES" dirty="0">
                <a:latin typeface="+mj-lt"/>
              </a:rPr>
              <a:t>las </a:t>
            </a:r>
            <a:r>
              <a:rPr lang="es-ES" b="1" i="1" dirty="0">
                <a:latin typeface="+mj-lt"/>
              </a:rPr>
              <a:t>reacciones de </a:t>
            </a:r>
            <a:r>
              <a:rPr lang="es-ES" b="1" i="1" dirty="0" smtClean="0">
                <a:latin typeface="+mj-lt"/>
              </a:rPr>
              <a:t>oxidación-reducción</a:t>
            </a:r>
            <a:r>
              <a:rPr lang="es-ES" dirty="0" smtClean="0">
                <a:latin typeface="+mj-lt"/>
              </a:rPr>
              <a:t>, </a:t>
            </a:r>
            <a:r>
              <a:rPr lang="es-ES" dirty="0">
                <a:latin typeface="+mj-lt"/>
              </a:rPr>
              <a:t>o </a:t>
            </a:r>
            <a:r>
              <a:rPr lang="es-ES" b="1" i="1" dirty="0">
                <a:latin typeface="+mj-lt"/>
              </a:rPr>
              <a:t>reacciones </a:t>
            </a:r>
            <a:r>
              <a:rPr lang="es-ES" b="1" i="1" dirty="0" err="1">
                <a:latin typeface="+mj-lt"/>
              </a:rPr>
              <a:t>redox</a:t>
            </a:r>
            <a:r>
              <a:rPr lang="es-ES" b="1" i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, se consideran </a:t>
            </a:r>
            <a:r>
              <a:rPr lang="es-ES" dirty="0" smtClean="0">
                <a:latin typeface="+mj-lt"/>
              </a:rPr>
              <a:t>como </a:t>
            </a:r>
            <a:r>
              <a:rPr lang="es-ES" i="1" dirty="0" smtClean="0">
                <a:latin typeface="+mj-lt"/>
              </a:rPr>
              <a:t>reacciones </a:t>
            </a:r>
            <a:r>
              <a:rPr lang="es-ES" i="1" dirty="0">
                <a:latin typeface="+mj-lt"/>
              </a:rPr>
              <a:t>de </a:t>
            </a:r>
            <a:r>
              <a:rPr lang="es-ES" b="1" i="1" dirty="0">
                <a:latin typeface="+mj-lt"/>
              </a:rPr>
              <a:t>transferencia de electrones </a:t>
            </a:r>
            <a:r>
              <a:rPr lang="es-ES" dirty="0">
                <a:latin typeface="TimesLTStd-Roman"/>
              </a:rPr>
              <a:t>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2346806"/>
            <a:ext cx="11074501" cy="93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173" t="1033" r="4231" b="32593"/>
          <a:stretch/>
        </p:blipFill>
        <p:spPr>
          <a:xfrm>
            <a:off x="452438" y="3282806"/>
            <a:ext cx="11074501" cy="91788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428999" y="3282806"/>
            <a:ext cx="585788" cy="517838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7477969" y="3282806"/>
            <a:ext cx="585788" cy="517838"/>
          </a:xfrm>
          <a:prstGeom prst="ellipse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14313" y="5982"/>
            <a:ext cx="2277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Reacciones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9093" y="1030752"/>
            <a:ext cx="2132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i="1" dirty="0" smtClean="0">
                <a:latin typeface="+mj-lt"/>
              </a:rPr>
              <a:t>Reacciones </a:t>
            </a:r>
            <a:r>
              <a:rPr lang="es-ES" sz="1600" b="1" i="1" dirty="0" err="1">
                <a:latin typeface="+mj-lt"/>
              </a:rPr>
              <a:t>redox</a:t>
            </a:r>
            <a:r>
              <a:rPr lang="es-ES" sz="1600" b="1" i="1" dirty="0">
                <a:latin typeface="+mj-lt"/>
              </a:rPr>
              <a:t> </a:t>
            </a:r>
            <a:r>
              <a:rPr lang="es-ES" sz="1600" dirty="0">
                <a:latin typeface="+mj-lt"/>
              </a:rPr>
              <a:t>, se consideran </a:t>
            </a:r>
            <a:r>
              <a:rPr lang="es-ES" sz="1600" dirty="0" smtClean="0">
                <a:latin typeface="+mj-lt"/>
              </a:rPr>
              <a:t>como </a:t>
            </a:r>
            <a:r>
              <a:rPr lang="es-ES" sz="1600" i="1" dirty="0" smtClean="0">
                <a:latin typeface="+mj-lt"/>
              </a:rPr>
              <a:t>reacciones </a:t>
            </a:r>
            <a:r>
              <a:rPr lang="es-ES" sz="1600" i="1" dirty="0">
                <a:latin typeface="+mj-lt"/>
              </a:rPr>
              <a:t>de </a:t>
            </a:r>
            <a:r>
              <a:rPr lang="es-ES" sz="1600" b="1" i="1" dirty="0">
                <a:latin typeface="+mj-lt"/>
              </a:rPr>
              <a:t>transferencia de electrones </a:t>
            </a:r>
            <a:r>
              <a:rPr lang="es-ES" sz="1600" dirty="0">
                <a:latin typeface="TimesLTStd-Roman"/>
              </a:rPr>
              <a:t>.</a:t>
            </a:r>
            <a:endParaRPr lang="en-U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286" t="3493" r="2736"/>
          <a:stretch/>
        </p:blipFill>
        <p:spPr>
          <a:xfrm>
            <a:off x="2636520" y="0"/>
            <a:ext cx="9555480" cy="67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214313" y="5982"/>
            <a:ext cx="10872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</a:rPr>
              <a:t>Actividad </a:t>
            </a:r>
            <a:r>
              <a:rPr lang="es-ES" sz="2400" b="1" dirty="0" smtClean="0">
                <a:latin typeface="Arial" panose="020B0604020202020204" pitchFamily="34" charset="0"/>
              </a:rPr>
              <a:t>1:</a:t>
            </a:r>
          </a:p>
          <a:p>
            <a:r>
              <a:rPr lang="es-ES" sz="2400" b="1" dirty="0" smtClean="0">
                <a:latin typeface="Arial" panose="020B0604020202020204" pitchFamily="34" charset="0"/>
              </a:rPr>
              <a:t>Evidenciando </a:t>
            </a:r>
            <a:r>
              <a:rPr lang="es-ES" sz="2400" b="1" dirty="0">
                <a:latin typeface="Arial" panose="020B0604020202020204" pitchFamily="34" charset="0"/>
              </a:rPr>
              <a:t>lo que no se ve: </a:t>
            </a:r>
            <a:r>
              <a:rPr lang="es-ES" sz="2400" b="1" dirty="0" err="1">
                <a:latin typeface="Arial" panose="020B0604020202020204" pitchFamily="34" charset="0"/>
              </a:rPr>
              <a:t>redox</a:t>
            </a:r>
            <a:r>
              <a:rPr lang="es-ES" sz="2400" b="1" dirty="0">
                <a:latin typeface="Arial" panose="020B0604020202020204" pitchFamily="34" charset="0"/>
              </a:rPr>
              <a:t> a nuestro alrededor</a:t>
            </a:r>
            <a:endParaRPr lang="en-U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581026" y="1126388"/>
            <a:ext cx="10806112" cy="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Las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reacciones ácido-base </a:t>
            </a:r>
            <a:r>
              <a:rPr lang="es-ES" dirty="0">
                <a:latin typeface="+mj-lt"/>
              </a:rPr>
              <a:t>se caracterizan por un proceso de transferencia </a:t>
            </a:r>
            <a:r>
              <a:rPr lang="es-ES" dirty="0" smtClean="0">
                <a:latin typeface="+mj-lt"/>
              </a:rPr>
              <a:t>de 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protones (H</a:t>
            </a:r>
            <a:r>
              <a:rPr lang="es-ES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s-ES" b="1" dirty="0" smtClean="0">
                <a:solidFill>
                  <a:srgbClr val="FF0000"/>
                </a:solidFill>
                <a:latin typeface="+mj-lt"/>
              </a:rPr>
              <a:t>), </a:t>
            </a:r>
            <a:r>
              <a:rPr lang="es-ES" dirty="0">
                <a:latin typeface="+mj-lt"/>
              </a:rPr>
              <a:t>las </a:t>
            </a:r>
            <a:r>
              <a:rPr lang="es-ES" b="1" i="1" dirty="0">
                <a:latin typeface="+mj-lt"/>
              </a:rPr>
              <a:t>reacciones de </a:t>
            </a:r>
            <a:r>
              <a:rPr lang="es-ES" b="1" i="1" dirty="0" smtClean="0">
                <a:latin typeface="+mj-lt"/>
              </a:rPr>
              <a:t>oxidación-reducción</a:t>
            </a:r>
            <a:r>
              <a:rPr lang="es-ES" dirty="0" smtClean="0">
                <a:latin typeface="+mj-lt"/>
              </a:rPr>
              <a:t>, </a:t>
            </a:r>
            <a:r>
              <a:rPr lang="es-ES" dirty="0">
                <a:latin typeface="+mj-lt"/>
              </a:rPr>
              <a:t>o </a:t>
            </a:r>
            <a:r>
              <a:rPr lang="es-ES" b="1" i="1" dirty="0">
                <a:latin typeface="+mj-lt"/>
              </a:rPr>
              <a:t>reacciones </a:t>
            </a:r>
            <a:r>
              <a:rPr lang="es-ES" b="1" i="1" dirty="0" err="1">
                <a:latin typeface="+mj-lt"/>
              </a:rPr>
              <a:t>redox</a:t>
            </a:r>
            <a:r>
              <a:rPr lang="es-ES" b="1" i="1" dirty="0">
                <a:latin typeface="+mj-lt"/>
              </a:rPr>
              <a:t> </a:t>
            </a:r>
            <a:r>
              <a:rPr lang="es-ES" dirty="0">
                <a:latin typeface="+mj-lt"/>
              </a:rPr>
              <a:t>, se consideran </a:t>
            </a:r>
            <a:r>
              <a:rPr lang="es-ES" dirty="0" smtClean="0">
                <a:latin typeface="+mj-lt"/>
              </a:rPr>
              <a:t>como </a:t>
            </a:r>
            <a:r>
              <a:rPr lang="es-ES" i="1" dirty="0" smtClean="0">
                <a:latin typeface="+mj-lt"/>
              </a:rPr>
              <a:t>reacciones </a:t>
            </a:r>
            <a:r>
              <a:rPr lang="es-ES" i="1" dirty="0">
                <a:latin typeface="+mj-lt"/>
              </a:rPr>
              <a:t>de </a:t>
            </a:r>
            <a:r>
              <a:rPr lang="es-ES" b="1" i="1" dirty="0">
                <a:latin typeface="+mj-lt"/>
              </a:rPr>
              <a:t>transferencia de electrones </a:t>
            </a:r>
            <a:r>
              <a:rPr lang="es-ES" dirty="0">
                <a:latin typeface="TimesLTStd-Roman"/>
              </a:rPr>
              <a:t>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30328" r="4640"/>
          <a:stretch/>
        </p:blipFill>
        <p:spPr>
          <a:xfrm>
            <a:off x="-63454" y="2292998"/>
            <a:ext cx="12255454" cy="10354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1" t="33609" r="39082" b="47216"/>
          <a:stretch/>
        </p:blipFill>
        <p:spPr>
          <a:xfrm>
            <a:off x="2568293" y="3726974"/>
            <a:ext cx="7055413" cy="2903336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 rot="10800000" flipV="1">
            <a:off x="2568293" y="3276788"/>
            <a:ext cx="7153926" cy="505701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8"/>
          <p:cNvSpPr/>
          <p:nvPr/>
        </p:nvSpPr>
        <p:spPr>
          <a:xfrm rot="5400000" flipV="1">
            <a:off x="8630190" y="5086469"/>
            <a:ext cx="2886784" cy="505701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5748" y="1103858"/>
            <a:ext cx="11635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LTStd-Bold"/>
              </a:rPr>
              <a:t>Reacciones</a:t>
            </a:r>
            <a:r>
              <a:rPr lang="en-US" b="1" dirty="0">
                <a:latin typeface="TimesLTStd-Bold"/>
              </a:rPr>
              <a:t> de </a:t>
            </a:r>
            <a:r>
              <a:rPr lang="en-US" b="1" dirty="0" err="1" smtClean="0">
                <a:latin typeface="TimesLTStd-Bold"/>
              </a:rPr>
              <a:t>combinación</a:t>
            </a:r>
            <a:endParaRPr lang="en-US" b="1" dirty="0">
              <a:latin typeface="TimesLTStd-Bold"/>
            </a:endParaRPr>
          </a:p>
          <a:p>
            <a:r>
              <a:rPr lang="es-ES" dirty="0">
                <a:latin typeface="TimesLTStd-Roman"/>
              </a:rPr>
              <a:t>Una </a:t>
            </a:r>
            <a:r>
              <a:rPr lang="es-ES" b="1" i="1" dirty="0">
                <a:latin typeface="TimesLTStd-BoldItalic"/>
              </a:rPr>
              <a:t>reacción de combinación </a:t>
            </a:r>
            <a:r>
              <a:rPr lang="es-ES" dirty="0">
                <a:latin typeface="TimesLTStd-Roman"/>
              </a:rPr>
              <a:t>es </a:t>
            </a:r>
            <a:r>
              <a:rPr lang="es-ES" i="1" dirty="0">
                <a:latin typeface="TimesLTStd-Italic"/>
              </a:rPr>
              <a:t>una </a:t>
            </a:r>
            <a:r>
              <a:rPr lang="es-ES" i="1" dirty="0" smtClean="0">
                <a:latin typeface="TimesLTStd-Italic"/>
              </a:rPr>
              <a:t>reacción </a:t>
            </a:r>
            <a:r>
              <a:rPr lang="es-ES" i="1" dirty="0">
                <a:latin typeface="TimesLTStd-Italic"/>
              </a:rPr>
              <a:t>en la </a:t>
            </a:r>
            <a:r>
              <a:rPr lang="es-ES" i="1" dirty="0" smtClean="0">
                <a:latin typeface="TimesLTStd-Italic"/>
              </a:rPr>
              <a:t>que </a:t>
            </a:r>
            <a:r>
              <a:rPr lang="es-ES" b="1" i="1" dirty="0" smtClean="0">
                <a:latin typeface="TimesLTStd-Italic"/>
              </a:rPr>
              <a:t>dos </a:t>
            </a:r>
            <a:r>
              <a:rPr lang="es-ES" b="1" i="1" dirty="0">
                <a:latin typeface="TimesLTStd-Italic"/>
              </a:rPr>
              <a:t>o </a:t>
            </a:r>
            <a:r>
              <a:rPr lang="es-ES" b="1" i="1" dirty="0" smtClean="0">
                <a:latin typeface="TimesLTStd-Italic"/>
              </a:rPr>
              <a:t>más </a:t>
            </a:r>
            <a:r>
              <a:rPr lang="es-ES" b="1" i="1" dirty="0">
                <a:latin typeface="TimesLTStd-Italic"/>
              </a:rPr>
              <a:t>sustancias </a:t>
            </a:r>
            <a:r>
              <a:rPr lang="es-ES" i="1" dirty="0">
                <a:latin typeface="TimesLTStd-Italic"/>
              </a:rPr>
              <a:t>se </a:t>
            </a:r>
            <a:r>
              <a:rPr lang="es-ES" i="1" dirty="0" smtClean="0">
                <a:latin typeface="TimesLTStd-Italic"/>
              </a:rPr>
              <a:t>combinan para </a:t>
            </a:r>
            <a:r>
              <a:rPr lang="es-ES" i="1" dirty="0">
                <a:latin typeface="TimesLTStd-Italic"/>
              </a:rPr>
              <a:t>formar </a:t>
            </a:r>
            <a:r>
              <a:rPr lang="es-ES" b="1" i="1" dirty="0">
                <a:latin typeface="TimesLTStd-Italic"/>
              </a:rPr>
              <a:t>un solo producto</a:t>
            </a:r>
            <a:r>
              <a:rPr lang="es-ES" b="1" dirty="0">
                <a:latin typeface="TimesLTStd-Roman"/>
              </a:rPr>
              <a:t>.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722" b="19638"/>
          <a:stretch/>
        </p:blipFill>
        <p:spPr>
          <a:xfrm>
            <a:off x="1401628" y="2700337"/>
            <a:ext cx="8519016" cy="30003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Tipos de 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endParaRPr lang="es-ES" sz="3200" b="1" dirty="0" smtClean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</p:spTree>
    <p:extLst>
      <p:ext uri="{BB962C8B-B14F-4D97-AF65-F5344CB8AC3E}">
        <p14:creationId xmlns:p14="http://schemas.microsoft.com/office/powerpoint/2010/main" val="15866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8" y="2659424"/>
            <a:ext cx="10543684" cy="18411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1472" y="1013601"/>
            <a:ext cx="1168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Reacciones</a:t>
            </a:r>
            <a:r>
              <a:rPr lang="en-US" b="1" dirty="0"/>
              <a:t> de </a:t>
            </a:r>
            <a:r>
              <a:rPr lang="en-US" b="1" dirty="0" err="1"/>
              <a:t>descomposición</a:t>
            </a:r>
            <a:endParaRPr lang="es-ES" dirty="0" smtClean="0">
              <a:latin typeface="TimesLTStd-Roman"/>
            </a:endParaRPr>
          </a:p>
          <a:p>
            <a:r>
              <a:rPr lang="es-ES" dirty="0" smtClean="0">
                <a:latin typeface="TimesLTStd-Roman"/>
              </a:rPr>
              <a:t>Las </a:t>
            </a:r>
            <a:r>
              <a:rPr lang="es-ES" dirty="0">
                <a:latin typeface="TimesLTStd-Roman"/>
              </a:rPr>
              <a:t>reacciones de descomposición son lo opuesto de las reacciones de combinación. Concretamente,</a:t>
            </a:r>
          </a:p>
          <a:p>
            <a:r>
              <a:rPr lang="es-ES" dirty="0">
                <a:latin typeface="TimesLTStd-Roman"/>
              </a:rPr>
              <a:t>una </a:t>
            </a:r>
            <a:r>
              <a:rPr lang="es-ES" b="1" i="1" dirty="0">
                <a:latin typeface="TimesLTStd-BoldItalic"/>
              </a:rPr>
              <a:t>reacción de descomposición </a:t>
            </a:r>
            <a:r>
              <a:rPr lang="es-ES" dirty="0">
                <a:latin typeface="TimesLTStd-Roman"/>
              </a:rPr>
              <a:t>es la </a:t>
            </a:r>
            <a:r>
              <a:rPr lang="es-ES" i="1" dirty="0">
                <a:latin typeface="TimesLTStd-Italic"/>
              </a:rPr>
              <a:t>ruptura de un compuesto en dos o </a:t>
            </a:r>
            <a:r>
              <a:rPr lang="es-ES" i="1" dirty="0" smtClean="0">
                <a:latin typeface="TimesLTStd-Italic"/>
              </a:rPr>
              <a:t>mas </a:t>
            </a:r>
            <a:r>
              <a:rPr lang="en-US" i="1" dirty="0" smtClean="0">
                <a:latin typeface="TimesLTStd-Italic"/>
              </a:rPr>
              <a:t>components.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Tipos de 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endParaRPr lang="es-ES" sz="3200" b="1" dirty="0" smtClean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</p:spTree>
    <p:extLst>
      <p:ext uri="{BB962C8B-B14F-4D97-AF65-F5344CB8AC3E}">
        <p14:creationId xmlns:p14="http://schemas.microsoft.com/office/powerpoint/2010/main" val="328325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" y="1163776"/>
            <a:ext cx="1146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LTStd-Bold"/>
              </a:rPr>
              <a:t>Reacciones</a:t>
            </a:r>
            <a:r>
              <a:rPr lang="en-US" b="1" dirty="0">
                <a:latin typeface="TimesLTStd-Bold"/>
              </a:rPr>
              <a:t> de </a:t>
            </a:r>
            <a:r>
              <a:rPr lang="en-US" b="1" dirty="0" err="1">
                <a:latin typeface="TimesLTStd-Bold"/>
              </a:rPr>
              <a:t>combustión</a:t>
            </a:r>
            <a:endParaRPr lang="en-US" b="1" dirty="0">
              <a:latin typeface="TimesLTStd-Bold"/>
            </a:endParaRPr>
          </a:p>
          <a:p>
            <a:r>
              <a:rPr lang="es-ES" dirty="0">
                <a:latin typeface="TimesLTStd-Roman"/>
              </a:rPr>
              <a:t>Una </a:t>
            </a:r>
            <a:r>
              <a:rPr lang="es-ES" b="1" i="1" dirty="0">
                <a:latin typeface="TimesLTStd-BoldItalic"/>
              </a:rPr>
              <a:t>reacción de combustión </a:t>
            </a:r>
            <a:r>
              <a:rPr lang="es-ES" dirty="0">
                <a:latin typeface="TimesLTStd-Roman"/>
              </a:rPr>
              <a:t>es </a:t>
            </a:r>
            <a:r>
              <a:rPr lang="es-ES" i="1" dirty="0">
                <a:latin typeface="TimesLTStd-Italic"/>
              </a:rPr>
              <a:t>una </a:t>
            </a:r>
            <a:r>
              <a:rPr lang="es-ES" i="1" dirty="0" err="1">
                <a:latin typeface="TimesLTStd-Italic"/>
              </a:rPr>
              <a:t>reaccion</a:t>
            </a:r>
            <a:r>
              <a:rPr lang="es-ES" i="1" dirty="0">
                <a:latin typeface="TimesLTStd-Italic"/>
              </a:rPr>
              <a:t> en la cual la sustancia reacciona con </a:t>
            </a:r>
            <a:r>
              <a:rPr lang="es-ES" i="1" dirty="0" smtClean="0">
                <a:latin typeface="TimesLTStd-Italic"/>
              </a:rPr>
              <a:t>el oxigeno</a:t>
            </a:r>
            <a:r>
              <a:rPr lang="es-ES" i="1" dirty="0">
                <a:latin typeface="TimesLTStd-Italic"/>
              </a:rPr>
              <a:t>, por lo general con la </a:t>
            </a:r>
            <a:r>
              <a:rPr lang="es-ES" i="1" dirty="0" err="1">
                <a:latin typeface="TimesLTStd-Italic"/>
              </a:rPr>
              <a:t>liberacion</a:t>
            </a:r>
            <a:r>
              <a:rPr lang="es-ES" i="1" dirty="0">
                <a:latin typeface="TimesLTStd-Italic"/>
              </a:rPr>
              <a:t> de calor y luz, para producir una </a:t>
            </a:r>
            <a:r>
              <a:rPr lang="es-ES" i="1" dirty="0" smtClean="0">
                <a:latin typeface="TimesLTStd-Italic"/>
              </a:rPr>
              <a:t>llama</a:t>
            </a:r>
            <a:r>
              <a:rPr lang="es-ES" dirty="0">
                <a:latin typeface="TimesLTStd-Roman"/>
              </a:rPr>
              <a:t>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88" t="10499" r="3614"/>
          <a:stretch/>
        </p:blipFill>
        <p:spPr>
          <a:xfrm>
            <a:off x="769620" y="2407920"/>
            <a:ext cx="10530840" cy="10704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42875" y="96248"/>
            <a:ext cx="611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</a:rPr>
              <a:t>Tipos de Reacciones </a:t>
            </a:r>
            <a:r>
              <a:rPr lang="es-ES" sz="3200" b="1" dirty="0" err="1" smtClean="0">
                <a:latin typeface="Arial" panose="020B0604020202020204" pitchFamily="34" charset="0"/>
              </a:rPr>
              <a:t>Redox</a:t>
            </a:r>
            <a:endParaRPr lang="es-ES" sz="3200" b="1" dirty="0" smtClean="0"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72488" y="67538"/>
            <a:ext cx="3562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Unidad 1: </a:t>
            </a:r>
          </a:p>
          <a:p>
            <a:pPr algn="r"/>
            <a:r>
              <a:rPr lang="es-ES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Redox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a nuestro alrededor</a:t>
            </a:r>
          </a:p>
        </p:txBody>
      </p:sp>
    </p:spTree>
    <p:extLst>
      <p:ext uri="{BB962C8B-B14F-4D97-AF65-F5344CB8AC3E}">
        <p14:creationId xmlns:p14="http://schemas.microsoft.com/office/powerpoint/2010/main" val="1662847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648</TotalTime>
  <Words>542</Words>
  <Application>Microsoft Office PowerPoint</Application>
  <PresentationFormat>Panorámica</PresentationFormat>
  <Paragraphs>74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Garamond</vt:lpstr>
      <vt:lpstr>TimesLTStd-Bold</vt:lpstr>
      <vt:lpstr>TimesLTStd-BoldItalic</vt:lpstr>
      <vt:lpstr>TimesLTStd-Italic</vt:lpstr>
      <vt:lpstr>TimesLTStd-Roman</vt:lpstr>
      <vt:lpstr>Savon</vt:lpstr>
      <vt:lpstr>Química: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Química: Soluciones</dc:title>
  <dc:creator>Luciano Univaso</dc:creator>
  <cp:lastModifiedBy>Tamara Adriana Gonzalez</cp:lastModifiedBy>
  <cp:revision>21</cp:revision>
  <dcterms:created xsi:type="dcterms:W3CDTF">2020-03-14T13:01:47Z</dcterms:created>
  <dcterms:modified xsi:type="dcterms:W3CDTF">2020-03-18T14:19:32Z</dcterms:modified>
</cp:coreProperties>
</file>